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D0E39CF-553A-4028-A785-724DF48B533C}" type="datetimeFigureOut">
              <a:rPr lang="en-IN" smtClean="0"/>
              <a:t>09-07-2019</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12EB56E6-6A74-4670-9869-CF4EA01C205C}"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001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0E39CF-553A-4028-A785-724DF48B533C}" type="datetimeFigureOut">
              <a:rPr lang="en-IN" smtClean="0"/>
              <a:t>09-07-2019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EB56E6-6A74-4670-9869-CF4EA01C205C}" type="slidenum">
              <a:rPr lang="en-IN" smtClean="0"/>
              <a:t>‹#›</a:t>
            </a:fld>
            <a:endParaRPr lang="en-IN"/>
          </a:p>
        </p:txBody>
      </p:sp>
    </p:spTree>
    <p:extLst>
      <p:ext uri="{BB962C8B-B14F-4D97-AF65-F5344CB8AC3E}">
        <p14:creationId xmlns:p14="http://schemas.microsoft.com/office/powerpoint/2010/main" val="143954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0E39CF-553A-4028-A785-724DF48B533C}" type="datetimeFigureOut">
              <a:rPr lang="en-IN" smtClean="0"/>
              <a:t>09-07-2019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EB56E6-6A74-4670-9869-CF4EA01C205C}"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952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0E39CF-553A-4028-A785-724DF48B533C}" type="datetimeFigureOut">
              <a:rPr lang="en-IN" smtClean="0"/>
              <a:t>09-07-2019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EB56E6-6A74-4670-9869-CF4EA01C205C}"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8154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0E39CF-553A-4028-A785-724DF48B533C}" type="datetimeFigureOut">
              <a:rPr lang="en-IN" smtClean="0"/>
              <a:t>09-07-2019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EB56E6-6A74-4670-9869-CF4EA01C205C}" type="slidenum">
              <a:rPr lang="en-IN" smtClean="0"/>
              <a:t>‹#›</a:t>
            </a:fld>
            <a:endParaRPr lang="en-IN"/>
          </a:p>
        </p:txBody>
      </p:sp>
    </p:spTree>
    <p:extLst>
      <p:ext uri="{BB962C8B-B14F-4D97-AF65-F5344CB8AC3E}">
        <p14:creationId xmlns:p14="http://schemas.microsoft.com/office/powerpoint/2010/main" val="2041713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0E39CF-553A-4028-A785-724DF48B533C}" type="datetimeFigureOut">
              <a:rPr lang="en-IN" smtClean="0"/>
              <a:t>09-07-2019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EB56E6-6A74-4670-9869-CF4EA01C205C}"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6696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0E39CF-553A-4028-A785-724DF48B533C}" type="datetimeFigureOut">
              <a:rPr lang="en-IN" smtClean="0"/>
              <a:t>09-07-2019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EB56E6-6A74-4670-9869-CF4EA01C205C}"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82683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E39CF-553A-4028-A785-724DF48B533C}" type="datetimeFigureOut">
              <a:rPr lang="en-IN" smtClean="0"/>
              <a:t>09-07-2019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EB56E6-6A74-4670-9869-CF4EA01C205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4160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E39CF-553A-4028-A785-724DF48B533C}" type="datetimeFigureOut">
              <a:rPr lang="en-IN" smtClean="0"/>
              <a:t>09-07-2019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EB56E6-6A74-4670-9869-CF4EA01C205C}"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5983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0E39CF-553A-4028-A785-724DF48B533C}" type="datetimeFigureOut">
              <a:rPr lang="en-IN" smtClean="0"/>
              <a:t>09-07-2019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EB56E6-6A74-4670-9869-CF4EA01C205C}" type="slidenum">
              <a:rPr lang="en-IN" smtClean="0"/>
              <a:t>‹#›</a:t>
            </a:fld>
            <a:endParaRPr lang="en-IN"/>
          </a:p>
        </p:txBody>
      </p:sp>
    </p:spTree>
    <p:extLst>
      <p:ext uri="{BB962C8B-B14F-4D97-AF65-F5344CB8AC3E}">
        <p14:creationId xmlns:p14="http://schemas.microsoft.com/office/powerpoint/2010/main" val="2950708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0E39CF-553A-4028-A785-724DF48B533C}" type="datetimeFigureOut">
              <a:rPr lang="en-IN" smtClean="0"/>
              <a:t>09-07-2019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EB56E6-6A74-4670-9869-CF4EA01C205C}"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333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0E39CF-553A-4028-A785-724DF48B533C}" type="datetimeFigureOut">
              <a:rPr lang="en-IN" smtClean="0"/>
              <a:t>09-07-2019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EB56E6-6A74-4670-9869-CF4EA01C205C}" type="slidenum">
              <a:rPr lang="en-IN" smtClean="0"/>
              <a:t>‹#›</a:t>
            </a:fld>
            <a:endParaRPr lang="en-IN"/>
          </a:p>
        </p:txBody>
      </p:sp>
    </p:spTree>
    <p:extLst>
      <p:ext uri="{BB962C8B-B14F-4D97-AF65-F5344CB8AC3E}">
        <p14:creationId xmlns:p14="http://schemas.microsoft.com/office/powerpoint/2010/main" val="1252143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0E39CF-553A-4028-A785-724DF48B533C}" type="datetimeFigureOut">
              <a:rPr lang="en-IN" smtClean="0"/>
              <a:t>09-07-2019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2EB56E6-6A74-4670-9869-CF4EA01C205C}"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3958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0E39CF-553A-4028-A785-724DF48B533C}" type="datetimeFigureOut">
              <a:rPr lang="en-IN" smtClean="0"/>
              <a:t>09-07-2019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2EB56E6-6A74-4670-9869-CF4EA01C205C}"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3895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E39CF-553A-4028-A785-724DF48B533C}" type="datetimeFigureOut">
              <a:rPr lang="en-IN" smtClean="0"/>
              <a:t>09-07-2019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2EB56E6-6A74-4670-9869-CF4EA01C205C}" type="slidenum">
              <a:rPr lang="en-IN" smtClean="0"/>
              <a:t>‹#›</a:t>
            </a:fld>
            <a:endParaRPr lang="en-IN"/>
          </a:p>
        </p:txBody>
      </p:sp>
    </p:spTree>
    <p:extLst>
      <p:ext uri="{BB962C8B-B14F-4D97-AF65-F5344CB8AC3E}">
        <p14:creationId xmlns:p14="http://schemas.microsoft.com/office/powerpoint/2010/main" val="3587590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0E39CF-553A-4028-A785-724DF48B533C}" type="datetimeFigureOut">
              <a:rPr lang="en-IN" smtClean="0"/>
              <a:t>09-07-2019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EB56E6-6A74-4670-9869-CF4EA01C205C}"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632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0E39CF-553A-4028-A785-724DF48B533C}" type="datetimeFigureOut">
              <a:rPr lang="en-IN" smtClean="0"/>
              <a:t>09-07-2019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EB56E6-6A74-4670-9869-CF4EA01C205C}" type="slidenum">
              <a:rPr lang="en-IN" smtClean="0"/>
              <a:t>‹#›</a:t>
            </a:fld>
            <a:endParaRPr lang="en-IN"/>
          </a:p>
        </p:txBody>
      </p:sp>
    </p:spTree>
    <p:extLst>
      <p:ext uri="{BB962C8B-B14F-4D97-AF65-F5344CB8AC3E}">
        <p14:creationId xmlns:p14="http://schemas.microsoft.com/office/powerpoint/2010/main" val="3239499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D0E39CF-553A-4028-A785-724DF48B533C}" type="datetimeFigureOut">
              <a:rPr lang="en-IN" smtClean="0"/>
              <a:t>09-07-2019</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2EB56E6-6A74-4670-9869-CF4EA01C205C}" type="slidenum">
              <a:rPr lang="en-IN" smtClean="0"/>
              <a:t>‹#›</a:t>
            </a:fld>
            <a:endParaRPr lang="en-IN"/>
          </a:p>
        </p:txBody>
      </p:sp>
    </p:spTree>
    <p:extLst>
      <p:ext uri="{BB962C8B-B14F-4D97-AF65-F5344CB8AC3E}">
        <p14:creationId xmlns:p14="http://schemas.microsoft.com/office/powerpoint/2010/main" val="220014631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7DEF8-9F9E-4B51-9930-B4D273F81CC2}"/>
              </a:ext>
            </a:extLst>
          </p:cNvPr>
          <p:cNvSpPr>
            <a:spLocks noGrp="1"/>
          </p:cNvSpPr>
          <p:nvPr>
            <p:ph type="ctrTitle"/>
          </p:nvPr>
        </p:nvSpPr>
        <p:spPr/>
        <p:txBody>
          <a:bodyPr>
            <a:normAutofit/>
          </a:bodyPr>
          <a:lstStyle/>
          <a:p>
            <a:r>
              <a:rPr lang="en-IN" sz="2200" b="1" dirty="0"/>
              <a:t>Suggesting best candidate sites for opening Coffee shop</a:t>
            </a:r>
            <a:br>
              <a:rPr lang="en-IN" dirty="0"/>
            </a:br>
            <a:endParaRPr lang="en-IN" dirty="0"/>
          </a:p>
        </p:txBody>
      </p:sp>
      <p:sp>
        <p:nvSpPr>
          <p:cNvPr id="3" name="Subtitle 2">
            <a:extLst>
              <a:ext uri="{FF2B5EF4-FFF2-40B4-BE49-F238E27FC236}">
                <a16:creationId xmlns:a16="http://schemas.microsoft.com/office/drawing/2014/main" id="{3635620F-B0BE-41AF-B04E-19348ED66C5A}"/>
              </a:ext>
            </a:extLst>
          </p:cNvPr>
          <p:cNvSpPr>
            <a:spLocks noGrp="1"/>
          </p:cNvSpPr>
          <p:nvPr>
            <p:ph type="subTitle" idx="1"/>
          </p:nvPr>
        </p:nvSpPr>
        <p:spPr/>
        <p:txBody>
          <a:bodyPr/>
          <a:lstStyle/>
          <a:p>
            <a:r>
              <a:rPr lang="en-IN" b="1" dirty="0"/>
              <a:t>Bhaskar Tejaswi</a:t>
            </a:r>
            <a:endParaRPr lang="en-IN" dirty="0"/>
          </a:p>
          <a:p>
            <a:r>
              <a:rPr lang="en-IN" b="1" dirty="0"/>
              <a:t>July 8th, 2019</a:t>
            </a:r>
            <a:endParaRPr lang="en-IN" dirty="0"/>
          </a:p>
          <a:p>
            <a:endParaRPr lang="en-IN" dirty="0"/>
          </a:p>
          <a:p>
            <a:endParaRPr lang="en-IN" dirty="0"/>
          </a:p>
        </p:txBody>
      </p:sp>
    </p:spTree>
    <p:extLst>
      <p:ext uri="{BB962C8B-B14F-4D97-AF65-F5344CB8AC3E}">
        <p14:creationId xmlns:p14="http://schemas.microsoft.com/office/powerpoint/2010/main" val="89086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AC103-1D42-4331-8C00-F5F078F70EE9}"/>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2E72387F-D24F-4700-85CB-0E01846818D6}"/>
              </a:ext>
            </a:extLst>
          </p:cNvPr>
          <p:cNvSpPr>
            <a:spLocks noGrp="1"/>
          </p:cNvSpPr>
          <p:nvPr>
            <p:ph idx="1"/>
          </p:nvPr>
        </p:nvSpPr>
        <p:spPr/>
        <p:txBody>
          <a:bodyPr/>
          <a:lstStyle/>
          <a:p>
            <a:pPr marL="0" indent="0">
              <a:buNone/>
            </a:pPr>
            <a:r>
              <a:rPr lang="en-IN" dirty="0"/>
              <a:t>Several local and contextual factors also come into play which should be considered, such as local market trends, demographic distribution of neighbourhoods etc. All of these should be discussed and agreed upon with the stakeholders to make a better judgement.</a:t>
            </a:r>
          </a:p>
          <a:p>
            <a:endParaRPr lang="en-IN" dirty="0"/>
          </a:p>
        </p:txBody>
      </p:sp>
    </p:spTree>
    <p:extLst>
      <p:ext uri="{BB962C8B-B14F-4D97-AF65-F5344CB8AC3E}">
        <p14:creationId xmlns:p14="http://schemas.microsoft.com/office/powerpoint/2010/main" val="2321385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883D5-CC60-4E09-B180-20CD659DED32}"/>
              </a:ext>
            </a:extLst>
          </p:cNvPr>
          <p:cNvSpPr>
            <a:spLocks noGrp="1"/>
          </p:cNvSpPr>
          <p:nvPr>
            <p:ph type="title"/>
          </p:nvPr>
        </p:nvSpPr>
        <p:spPr/>
        <p:txBody>
          <a:bodyPr>
            <a:normAutofit/>
          </a:bodyPr>
          <a:lstStyle/>
          <a:p>
            <a:r>
              <a:rPr lang="en-US" dirty="0"/>
              <a:t>Introduction</a:t>
            </a:r>
            <a:endParaRPr lang="en-IN" dirty="0"/>
          </a:p>
        </p:txBody>
      </p:sp>
      <p:sp>
        <p:nvSpPr>
          <p:cNvPr id="3" name="Content Placeholder 2">
            <a:extLst>
              <a:ext uri="{FF2B5EF4-FFF2-40B4-BE49-F238E27FC236}">
                <a16:creationId xmlns:a16="http://schemas.microsoft.com/office/drawing/2014/main" id="{BE4D879B-BE4B-49C5-AEC3-F8F6A33F92C6}"/>
              </a:ext>
            </a:extLst>
          </p:cNvPr>
          <p:cNvSpPr>
            <a:spLocks noGrp="1"/>
          </p:cNvSpPr>
          <p:nvPr>
            <p:ph idx="1"/>
          </p:nvPr>
        </p:nvSpPr>
        <p:spPr/>
        <p:txBody>
          <a:bodyPr>
            <a:normAutofit/>
          </a:bodyPr>
          <a:lstStyle/>
          <a:p>
            <a:r>
              <a:rPr lang="en-US" dirty="0"/>
              <a:t>Background : </a:t>
            </a:r>
          </a:p>
          <a:p>
            <a:pPr marL="0" indent="0">
              <a:buNone/>
            </a:pPr>
            <a:r>
              <a:rPr lang="en-IN" dirty="0"/>
              <a:t>Kolkata is the capital of West Bengal, India and it is the second largest city in India. The city is deeply rooted in its traditional values. However, modernisation has added a number of new elements in the city’s way of life. Coffee shops have become places where people hangout with their friends, spend some time working in the quiet environment and are willing to spend a fortune for the experience.</a:t>
            </a:r>
            <a:endParaRPr lang="en-IN" sz="1600" dirty="0"/>
          </a:p>
          <a:p>
            <a:pPr marL="0" indent="0">
              <a:buNone/>
            </a:pPr>
            <a:endParaRPr lang="en-IN" dirty="0"/>
          </a:p>
        </p:txBody>
      </p:sp>
    </p:spTree>
    <p:extLst>
      <p:ext uri="{BB962C8B-B14F-4D97-AF65-F5344CB8AC3E}">
        <p14:creationId xmlns:p14="http://schemas.microsoft.com/office/powerpoint/2010/main" val="108520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276B1-FAA4-411F-8629-1B5EF52BFB5B}"/>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8731B36F-99D8-4E71-8CE3-433CD2CDC78D}"/>
              </a:ext>
            </a:extLst>
          </p:cNvPr>
          <p:cNvSpPr>
            <a:spLocks noGrp="1"/>
          </p:cNvSpPr>
          <p:nvPr>
            <p:ph idx="1"/>
          </p:nvPr>
        </p:nvSpPr>
        <p:spPr/>
        <p:txBody>
          <a:bodyPr/>
          <a:lstStyle/>
          <a:p>
            <a:r>
              <a:rPr lang="en-IN" b="1" dirty="0"/>
              <a:t>Problem</a:t>
            </a:r>
            <a:endParaRPr lang="en-IN" dirty="0"/>
          </a:p>
          <a:p>
            <a:pPr marL="0" indent="0">
              <a:buNone/>
            </a:pPr>
            <a:r>
              <a:rPr lang="en-IN" dirty="0"/>
              <a:t>Due to intense competition, selection of possible candidate sites is a major task. Opening any new business venture is a cost intensive exercise in which competition evaluation is important. Any new entrant would like to open their outlets in those pockets of the city where the existing market forces have not yet penetrated.</a:t>
            </a:r>
          </a:p>
          <a:p>
            <a:endParaRPr lang="en-IN" dirty="0"/>
          </a:p>
        </p:txBody>
      </p:sp>
    </p:spTree>
    <p:extLst>
      <p:ext uri="{BB962C8B-B14F-4D97-AF65-F5344CB8AC3E}">
        <p14:creationId xmlns:p14="http://schemas.microsoft.com/office/powerpoint/2010/main" val="2315862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3BCC-CB65-48DD-BB5C-D28C7C3EE46B}"/>
              </a:ext>
            </a:extLst>
          </p:cNvPr>
          <p:cNvSpPr>
            <a:spLocks noGrp="1"/>
          </p:cNvSpPr>
          <p:nvPr>
            <p:ph type="title"/>
          </p:nvPr>
        </p:nvSpPr>
        <p:spPr/>
        <p:txBody>
          <a:bodyPr>
            <a:normAutofit/>
          </a:bodyPr>
          <a:lstStyle/>
          <a:p>
            <a:r>
              <a:rPr lang="en-IN" dirty="0"/>
              <a:t>Source of Data</a:t>
            </a:r>
          </a:p>
        </p:txBody>
      </p:sp>
      <p:sp>
        <p:nvSpPr>
          <p:cNvPr id="3" name="Content Placeholder 2">
            <a:extLst>
              <a:ext uri="{FF2B5EF4-FFF2-40B4-BE49-F238E27FC236}">
                <a16:creationId xmlns:a16="http://schemas.microsoft.com/office/drawing/2014/main" id="{2BE09985-A098-40B8-AE0D-89D5EFCFC980}"/>
              </a:ext>
            </a:extLst>
          </p:cNvPr>
          <p:cNvSpPr>
            <a:spLocks noGrp="1"/>
          </p:cNvSpPr>
          <p:nvPr>
            <p:ph idx="1"/>
          </p:nvPr>
        </p:nvSpPr>
        <p:spPr/>
        <p:txBody>
          <a:bodyPr/>
          <a:lstStyle/>
          <a:p>
            <a:r>
              <a:rPr lang="en-IN" dirty="0"/>
              <a:t>For obtaining the geolocation data, we will use google geocoder API. </a:t>
            </a:r>
          </a:p>
          <a:p>
            <a:r>
              <a:rPr lang="en-IN" dirty="0"/>
              <a:t>For obtaining information about nearby coffee shops and restaurants to a particular location, we would use the Foursquare API. </a:t>
            </a:r>
          </a:p>
          <a:p>
            <a:r>
              <a:rPr lang="en-IN" dirty="0"/>
              <a:t>We also use </a:t>
            </a:r>
            <a:r>
              <a:rPr lang="en-IN" dirty="0" err="1"/>
              <a:t>Onwater</a:t>
            </a:r>
            <a:r>
              <a:rPr lang="en-IN" dirty="0"/>
              <a:t> API to figure out if a geolocation point is on land or on water.</a:t>
            </a:r>
          </a:p>
          <a:p>
            <a:pPr marL="0" indent="0">
              <a:buNone/>
            </a:pPr>
            <a:r>
              <a:rPr lang="en-IN" dirty="0"/>
              <a:t> </a:t>
            </a:r>
          </a:p>
          <a:p>
            <a:endParaRPr lang="en-IN" dirty="0"/>
          </a:p>
        </p:txBody>
      </p:sp>
    </p:spTree>
    <p:extLst>
      <p:ext uri="{BB962C8B-B14F-4D97-AF65-F5344CB8AC3E}">
        <p14:creationId xmlns:p14="http://schemas.microsoft.com/office/powerpoint/2010/main" val="1090221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5D39-7C99-480E-BCC0-46ECE3398561}"/>
              </a:ext>
            </a:extLst>
          </p:cNvPr>
          <p:cNvSpPr>
            <a:spLocks noGrp="1"/>
          </p:cNvSpPr>
          <p:nvPr>
            <p:ph type="title"/>
          </p:nvPr>
        </p:nvSpPr>
        <p:spPr/>
        <p:txBody>
          <a:bodyPr/>
          <a:lstStyle/>
          <a:p>
            <a:r>
              <a:rPr lang="en-IN" b="1" dirty="0"/>
              <a:t>Methodology</a:t>
            </a:r>
            <a:endParaRPr lang="en-IN" dirty="0"/>
          </a:p>
        </p:txBody>
      </p:sp>
      <p:sp>
        <p:nvSpPr>
          <p:cNvPr id="3" name="Content Placeholder 2">
            <a:extLst>
              <a:ext uri="{FF2B5EF4-FFF2-40B4-BE49-F238E27FC236}">
                <a16:creationId xmlns:a16="http://schemas.microsoft.com/office/drawing/2014/main" id="{2CCB568A-A1AF-4358-A7B3-BA1595D796AD}"/>
              </a:ext>
            </a:extLst>
          </p:cNvPr>
          <p:cNvSpPr>
            <a:spLocks noGrp="1"/>
          </p:cNvSpPr>
          <p:nvPr>
            <p:ph idx="1"/>
          </p:nvPr>
        </p:nvSpPr>
        <p:spPr/>
        <p:txBody>
          <a:bodyPr>
            <a:normAutofit fontScale="47500" lnSpcReduction="20000"/>
          </a:bodyPr>
          <a:lstStyle/>
          <a:p>
            <a:pPr marL="0" lvl="0" indent="0">
              <a:buNone/>
            </a:pPr>
            <a:r>
              <a:rPr lang="en-IN" dirty="0"/>
              <a:t>a) We first find out the location of the centre of Kolkata city. This comes out to be as follows:</a:t>
            </a:r>
          </a:p>
          <a:p>
            <a:pPr marL="0" indent="0" fontAlgn="base" latinLnBrk="1">
              <a:buNone/>
            </a:pPr>
            <a:r>
              <a:rPr lang="en-IN" dirty="0"/>
              <a:t>	Coordinate of Kolkata, India: [22.572646, 88.36389500000001]</a:t>
            </a:r>
          </a:p>
          <a:p>
            <a:pPr marL="0" indent="0">
              <a:buNone/>
            </a:pPr>
            <a:endParaRPr lang="en-IN" dirty="0"/>
          </a:p>
          <a:p>
            <a:pPr marL="0" lvl="0" indent="0">
              <a:buNone/>
            </a:pPr>
            <a:r>
              <a:rPr lang="en-IN" dirty="0"/>
              <a:t>b) We then make a pool of neighbourhood sites that will be later probed for suitability for opening a coffee shop in radius of 6 km from the </a:t>
            </a:r>
            <a:r>
              <a:rPr lang="en-IN" dirty="0" err="1"/>
              <a:t>center</a:t>
            </a:r>
            <a:r>
              <a:rPr lang="en-IN" dirty="0"/>
              <a:t> of the city.</a:t>
            </a:r>
          </a:p>
          <a:p>
            <a:pPr marL="0" lvl="0" indent="0">
              <a:buNone/>
            </a:pPr>
            <a:r>
              <a:rPr lang="en-IN" dirty="0"/>
              <a:t>c) We find the address of all these sites in the candidate pool.</a:t>
            </a:r>
          </a:p>
          <a:p>
            <a:pPr marL="0" lvl="0" indent="0">
              <a:buNone/>
            </a:pPr>
            <a:r>
              <a:rPr lang="en-IN" dirty="0"/>
              <a:t>d) We define a function that returns the count of venues near a location belonging to a particular category.</a:t>
            </a:r>
          </a:p>
          <a:p>
            <a:pPr marL="0" lvl="0" indent="0">
              <a:buNone/>
            </a:pPr>
            <a:r>
              <a:rPr lang="en-IN" dirty="0"/>
              <a:t>e) We define candidate site selection criteria as follows:</a:t>
            </a:r>
          </a:p>
          <a:p>
            <a:pPr marL="0" indent="0">
              <a:buNone/>
            </a:pPr>
            <a:r>
              <a:rPr lang="en-IN" dirty="0"/>
              <a:t>	Let </a:t>
            </a:r>
            <a:r>
              <a:rPr lang="en-IN" b="1" dirty="0"/>
              <a:t>X</a:t>
            </a:r>
            <a:r>
              <a:rPr lang="en-IN" dirty="0"/>
              <a:t> be a set of all possible candidate sites.</a:t>
            </a:r>
          </a:p>
          <a:p>
            <a:pPr marL="0" indent="0">
              <a:buNone/>
            </a:pPr>
            <a:r>
              <a:rPr lang="en-IN" dirty="0"/>
              <a:t>	Then </a:t>
            </a:r>
            <a:r>
              <a:rPr lang="en-IN" b="1" dirty="0"/>
              <a:t>x E X</a:t>
            </a:r>
            <a:r>
              <a:rPr lang="en-IN" dirty="0"/>
              <a:t> would be a part of set of selected candidate sites </a:t>
            </a:r>
            <a:r>
              <a:rPr lang="en-IN" b="1" dirty="0"/>
              <a:t>Y</a:t>
            </a:r>
            <a:r>
              <a:rPr lang="en-IN" dirty="0"/>
              <a:t> only if  </a:t>
            </a:r>
          </a:p>
          <a:p>
            <a:pPr marL="0" lvl="0" indent="0">
              <a:buNone/>
            </a:pPr>
            <a:r>
              <a:rPr lang="en-IN" dirty="0"/>
              <a:t>	</a:t>
            </a:r>
            <a:r>
              <a:rPr lang="en-IN" dirty="0" err="1"/>
              <a:t>i</a:t>
            </a:r>
            <a:r>
              <a:rPr lang="en-IN" dirty="0"/>
              <a:t>)  </a:t>
            </a:r>
            <a:r>
              <a:rPr lang="en-IN" sz="2300" dirty="0"/>
              <a:t>Number of coffee shops in 500 m radius of x is less than or equal to 2</a:t>
            </a:r>
          </a:p>
          <a:p>
            <a:pPr marL="457200" lvl="1" indent="0">
              <a:buNone/>
            </a:pPr>
            <a:r>
              <a:rPr lang="en-IN" sz="2300" dirty="0"/>
              <a:t>ii) Number of restaurants in 500 m radius of x is at least 1</a:t>
            </a:r>
          </a:p>
          <a:p>
            <a:pPr marL="0" lvl="0" indent="0">
              <a:buNone/>
            </a:pPr>
            <a:r>
              <a:rPr lang="en-IN" dirty="0"/>
              <a:t>f) In case any location in </a:t>
            </a:r>
            <a:r>
              <a:rPr lang="en-IN" b="1" dirty="0"/>
              <a:t>Y </a:t>
            </a:r>
            <a:r>
              <a:rPr lang="en-IN" dirty="0"/>
              <a:t>is erroneous (e.g. Water body), we filter out those places.</a:t>
            </a:r>
          </a:p>
          <a:p>
            <a:pPr marL="0" lvl="0" indent="0">
              <a:buNone/>
            </a:pPr>
            <a:r>
              <a:rPr lang="en-IN" dirty="0"/>
              <a:t>g) We plot all the points contained in</a:t>
            </a:r>
            <a:r>
              <a:rPr lang="en-IN" b="1" dirty="0"/>
              <a:t> Y.</a:t>
            </a:r>
            <a:endParaRPr lang="en-IN" dirty="0"/>
          </a:p>
          <a:p>
            <a:endParaRPr lang="en-IN" dirty="0"/>
          </a:p>
        </p:txBody>
      </p:sp>
    </p:spTree>
    <p:extLst>
      <p:ext uri="{BB962C8B-B14F-4D97-AF65-F5344CB8AC3E}">
        <p14:creationId xmlns:p14="http://schemas.microsoft.com/office/powerpoint/2010/main" val="3890949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C493-063D-4787-AA2E-EA4F7CD83E5B}"/>
              </a:ext>
            </a:extLst>
          </p:cNvPr>
          <p:cNvSpPr>
            <a:spLocks noGrp="1"/>
          </p:cNvSpPr>
          <p:nvPr>
            <p:ph type="title"/>
          </p:nvPr>
        </p:nvSpPr>
        <p:spPr/>
        <p:txBody>
          <a:bodyPr>
            <a:normAutofit/>
          </a:bodyPr>
          <a:lstStyle/>
          <a:p>
            <a:r>
              <a:rPr lang="en-US" dirty="0"/>
              <a:t>Results</a:t>
            </a:r>
            <a:endParaRPr lang="en-IN" dirty="0"/>
          </a:p>
        </p:txBody>
      </p:sp>
      <p:sp>
        <p:nvSpPr>
          <p:cNvPr id="3" name="Content Placeholder 2">
            <a:extLst>
              <a:ext uri="{FF2B5EF4-FFF2-40B4-BE49-F238E27FC236}">
                <a16:creationId xmlns:a16="http://schemas.microsoft.com/office/drawing/2014/main" id="{045384A4-DEF5-4D3F-A004-06AFD3B41158}"/>
              </a:ext>
            </a:extLst>
          </p:cNvPr>
          <p:cNvSpPr>
            <a:spLocks noGrp="1"/>
          </p:cNvSpPr>
          <p:nvPr>
            <p:ph idx="1"/>
          </p:nvPr>
        </p:nvSpPr>
        <p:spPr/>
        <p:txBody>
          <a:bodyPr/>
          <a:lstStyle/>
          <a:p>
            <a:r>
              <a:rPr lang="en-IN" dirty="0"/>
              <a:t>Initially we begin by creating a pool of uniformly spread candidate sites within 6 km of the centre of the city.</a:t>
            </a:r>
          </a:p>
          <a:p>
            <a:pPr marL="0" indent="0">
              <a:buNone/>
            </a:pPr>
            <a:endParaRPr lang="en-IN" dirty="0"/>
          </a:p>
        </p:txBody>
      </p:sp>
      <p:pic>
        <p:nvPicPr>
          <p:cNvPr id="4" name="Picture 3">
            <a:extLst>
              <a:ext uri="{FF2B5EF4-FFF2-40B4-BE49-F238E27FC236}">
                <a16:creationId xmlns:a16="http://schemas.microsoft.com/office/drawing/2014/main" id="{E711793D-DF56-4AAD-AB73-4DC2F0818CA7}"/>
              </a:ext>
            </a:extLst>
          </p:cNvPr>
          <p:cNvPicPr/>
          <p:nvPr/>
        </p:nvPicPr>
        <p:blipFill>
          <a:blip r:embed="rId2"/>
          <a:stretch>
            <a:fillRect/>
          </a:stretch>
        </p:blipFill>
        <p:spPr>
          <a:xfrm>
            <a:off x="3759386" y="3737499"/>
            <a:ext cx="4673228" cy="2138369"/>
          </a:xfrm>
          <a:prstGeom prst="rect">
            <a:avLst/>
          </a:prstGeom>
        </p:spPr>
      </p:pic>
    </p:spTree>
    <p:extLst>
      <p:ext uri="{BB962C8B-B14F-4D97-AF65-F5344CB8AC3E}">
        <p14:creationId xmlns:p14="http://schemas.microsoft.com/office/powerpoint/2010/main" val="2534521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C8CB-0BD5-4E51-8A45-B9647CF47B79}"/>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8706DB05-BACA-4C23-8E37-C7BC2748AFC9}"/>
              </a:ext>
            </a:extLst>
          </p:cNvPr>
          <p:cNvSpPr>
            <a:spLocks noGrp="1"/>
          </p:cNvSpPr>
          <p:nvPr>
            <p:ph idx="1"/>
          </p:nvPr>
        </p:nvSpPr>
        <p:spPr/>
        <p:txBody>
          <a:bodyPr/>
          <a:lstStyle/>
          <a:p>
            <a:r>
              <a:rPr lang="en-IN" dirty="0"/>
              <a:t>We observe that there are 30 such places which satisfy the candidate site selection criteria.</a:t>
            </a:r>
          </a:p>
          <a:p>
            <a:endParaRPr lang="en-IN" dirty="0"/>
          </a:p>
        </p:txBody>
      </p:sp>
      <p:pic>
        <p:nvPicPr>
          <p:cNvPr id="4" name="Picture 3">
            <a:extLst>
              <a:ext uri="{FF2B5EF4-FFF2-40B4-BE49-F238E27FC236}">
                <a16:creationId xmlns:a16="http://schemas.microsoft.com/office/drawing/2014/main" id="{9105A08A-5D58-4596-B72E-CE96F949B1F1}"/>
              </a:ext>
            </a:extLst>
          </p:cNvPr>
          <p:cNvPicPr/>
          <p:nvPr/>
        </p:nvPicPr>
        <p:blipFill>
          <a:blip r:embed="rId2">
            <a:extLst>
              <a:ext uri="{28A0092B-C50C-407E-A947-70E740481C1C}">
                <a14:useLocalDpi xmlns:a14="http://schemas.microsoft.com/office/drawing/2010/main" val="0"/>
              </a:ext>
            </a:extLst>
          </a:blip>
          <a:stretch>
            <a:fillRect/>
          </a:stretch>
        </p:blipFill>
        <p:spPr>
          <a:xfrm>
            <a:off x="3981020" y="3604334"/>
            <a:ext cx="4229957" cy="2069286"/>
          </a:xfrm>
          <a:prstGeom prst="rect">
            <a:avLst/>
          </a:prstGeom>
        </p:spPr>
      </p:pic>
    </p:spTree>
    <p:extLst>
      <p:ext uri="{BB962C8B-B14F-4D97-AF65-F5344CB8AC3E}">
        <p14:creationId xmlns:p14="http://schemas.microsoft.com/office/powerpoint/2010/main" val="4112688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5D7B-ED2A-4A42-A098-D85D751A7B65}"/>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BF5842B0-5E0B-4139-83EC-9B76C5C93315}"/>
              </a:ext>
            </a:extLst>
          </p:cNvPr>
          <p:cNvSpPr>
            <a:spLocks noGrp="1"/>
          </p:cNvSpPr>
          <p:nvPr>
            <p:ph idx="1"/>
          </p:nvPr>
        </p:nvSpPr>
        <p:spPr/>
        <p:txBody>
          <a:bodyPr/>
          <a:lstStyle/>
          <a:p>
            <a:r>
              <a:rPr lang="en-IN" dirty="0"/>
              <a:t>We notice that some sites suggested are inside water body. In order to filter out these points, we use “</a:t>
            </a:r>
            <a:r>
              <a:rPr lang="en-IN" dirty="0" err="1"/>
              <a:t>Onwater</a:t>
            </a:r>
            <a:r>
              <a:rPr lang="en-IN" dirty="0"/>
              <a:t>” API.</a:t>
            </a:r>
          </a:p>
          <a:p>
            <a:r>
              <a:rPr lang="en-IN" dirty="0"/>
              <a:t>The rectified list of candidate sites is finally plotted.</a:t>
            </a:r>
          </a:p>
          <a:p>
            <a:pPr marL="0" indent="0">
              <a:buNone/>
            </a:pPr>
            <a:endParaRPr lang="en-IN" dirty="0"/>
          </a:p>
        </p:txBody>
      </p:sp>
      <p:pic>
        <p:nvPicPr>
          <p:cNvPr id="6" name="Picture 5">
            <a:extLst>
              <a:ext uri="{FF2B5EF4-FFF2-40B4-BE49-F238E27FC236}">
                <a16:creationId xmlns:a16="http://schemas.microsoft.com/office/drawing/2014/main" id="{05A60AA4-F2E2-4D98-8440-453F507B80C2}"/>
              </a:ext>
            </a:extLst>
          </p:cNvPr>
          <p:cNvPicPr/>
          <p:nvPr/>
        </p:nvPicPr>
        <p:blipFill>
          <a:blip r:embed="rId2">
            <a:extLst>
              <a:ext uri="{28A0092B-C50C-407E-A947-70E740481C1C}">
                <a14:useLocalDpi xmlns:a14="http://schemas.microsoft.com/office/drawing/2010/main" val="0"/>
              </a:ext>
            </a:extLst>
          </a:blip>
          <a:stretch>
            <a:fillRect/>
          </a:stretch>
        </p:blipFill>
        <p:spPr>
          <a:xfrm>
            <a:off x="4057095" y="3915053"/>
            <a:ext cx="3652908" cy="2156124"/>
          </a:xfrm>
          <a:prstGeom prst="rect">
            <a:avLst/>
          </a:prstGeom>
        </p:spPr>
      </p:pic>
    </p:spTree>
    <p:extLst>
      <p:ext uri="{BB962C8B-B14F-4D97-AF65-F5344CB8AC3E}">
        <p14:creationId xmlns:p14="http://schemas.microsoft.com/office/powerpoint/2010/main" val="2258608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F704-9CAA-4125-A32A-E32A4EA8C3E6}"/>
              </a:ext>
            </a:extLst>
          </p:cNvPr>
          <p:cNvSpPr>
            <a:spLocks noGrp="1"/>
          </p:cNvSpPr>
          <p:nvPr>
            <p:ph type="title"/>
          </p:nvPr>
        </p:nvSpPr>
        <p:spPr/>
        <p:txBody>
          <a:bodyPr/>
          <a:lstStyle/>
          <a:p>
            <a:r>
              <a:rPr lang="en-US" dirty="0"/>
              <a:t>Discussion</a:t>
            </a:r>
            <a:endParaRPr lang="en-IN" dirty="0"/>
          </a:p>
        </p:txBody>
      </p:sp>
      <p:sp>
        <p:nvSpPr>
          <p:cNvPr id="3" name="Content Placeholder 2">
            <a:extLst>
              <a:ext uri="{FF2B5EF4-FFF2-40B4-BE49-F238E27FC236}">
                <a16:creationId xmlns:a16="http://schemas.microsoft.com/office/drawing/2014/main" id="{86EAD860-0F3C-49C3-88B9-AD6D56C80C75}"/>
              </a:ext>
            </a:extLst>
          </p:cNvPr>
          <p:cNvSpPr>
            <a:spLocks noGrp="1"/>
          </p:cNvSpPr>
          <p:nvPr>
            <p:ph idx="1"/>
          </p:nvPr>
        </p:nvSpPr>
        <p:spPr/>
        <p:txBody>
          <a:bodyPr/>
          <a:lstStyle/>
          <a:p>
            <a:pPr marL="0" indent="0">
              <a:buNone/>
            </a:pPr>
            <a:r>
              <a:rPr lang="en-IN" dirty="0"/>
              <a:t>We observe that a large number of candidate sites are located on the west side of the river, which makes sense as these points are closer to the centre of the city. Further, we can add parameters such as property cost of nearby areas, transport options in a locality etc. to further tune our findings. </a:t>
            </a:r>
          </a:p>
          <a:p>
            <a:endParaRPr lang="en-IN" dirty="0"/>
          </a:p>
        </p:txBody>
      </p:sp>
    </p:spTree>
    <p:extLst>
      <p:ext uri="{BB962C8B-B14F-4D97-AF65-F5344CB8AC3E}">
        <p14:creationId xmlns:p14="http://schemas.microsoft.com/office/powerpoint/2010/main" val="464370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TotalTime>
  <Words>417</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Garamond</vt:lpstr>
      <vt:lpstr>Organic</vt:lpstr>
      <vt:lpstr>Suggesting best candidate sites for opening Coffee shop </vt:lpstr>
      <vt:lpstr>Introduction</vt:lpstr>
      <vt:lpstr>Introduction</vt:lpstr>
      <vt:lpstr>Source of Data</vt:lpstr>
      <vt:lpstr>Methodology</vt:lpstr>
      <vt:lpstr>Results</vt:lpstr>
      <vt:lpstr>Results</vt:lpstr>
      <vt:lpstr>Results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Suggesting best candidate sites for opening Coffee shop</dc:title>
  <dc:creator>Bhaskar Tejaswi</dc:creator>
  <cp:lastModifiedBy>Bhaskar Tejaswi</cp:lastModifiedBy>
  <cp:revision>2</cp:revision>
  <dcterms:created xsi:type="dcterms:W3CDTF">2019-07-08T18:36:47Z</dcterms:created>
  <dcterms:modified xsi:type="dcterms:W3CDTF">2019-07-08T18:46:25Z</dcterms:modified>
</cp:coreProperties>
</file>